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a261a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a261a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12 Wellbeing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“Oak Wellbeing - Positive Education”.</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1 Oak Program - Final Year</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In Term 1, students self-reflect on their time as Marian College students and on what it has meant to them thus far to be education within the Brigidine Tradition. Students make short films that reflect their </a:t>
            </a:r>
            <a:r>
              <a:rPr lang="en" sz="1400">
                <a:solidFill>
                  <a:srgbClr val="000000"/>
                </a:solidFill>
              </a:rPr>
              <a:t>journeys and share them with the school. Students also undertake the Elevate Study Program - “Ace your Exams” -  </a:t>
            </a:r>
            <a:r>
              <a:rPr lang="en" sz="1400">
                <a:solidFill>
                  <a:srgbClr val="000000"/>
                </a:solidFill>
              </a:rPr>
              <a:t>which focuses successful, evidence-based study skills that can be applied across all subject areas.</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b="1" lang="en" sz="1300"/>
              <a:t>Topics covered: </a:t>
            </a:r>
            <a:r>
              <a:rPr lang="en"/>
              <a:t>              </a:t>
            </a:r>
            <a:r>
              <a:rPr lang="en" sz="1200">
                <a:solidFill>
                  <a:srgbClr val="000000"/>
                </a:solidFill>
                <a:latin typeface="Arial"/>
                <a:ea typeface="Arial"/>
                <a:cs typeface="Arial"/>
                <a:sym typeface="Arial"/>
              </a:rPr>
              <a:t>“I am Marian” - Videos.</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t>                                    </a:t>
            </a:r>
            <a:r>
              <a:rPr lang="en" sz="1200">
                <a:solidFill>
                  <a:srgbClr val="000000"/>
                </a:solidFill>
              </a:rPr>
              <a:t>Study skills - exam/SAC preparation skills</a:t>
            </a:r>
            <a:r>
              <a:rPr lang="en"/>
              <a:t>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9" name="Google Shape;79;p14"/>
          <p:cNvPicPr preferRelativeResize="0"/>
          <p:nvPr/>
        </p:nvPicPr>
        <p:blipFill>
          <a:blip r:embed="rId5">
            <a:alphaModFix/>
          </a:blip>
          <a:stretch>
            <a:fillRect/>
          </a:stretch>
        </p:blipFill>
        <p:spPr>
          <a:xfrm>
            <a:off x="6649025" y="3227875"/>
            <a:ext cx="1878150" cy="140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2 Oak Program - The Final Year</a:t>
            </a:r>
            <a:endParaRPr/>
          </a:p>
        </p:txBody>
      </p:sp>
      <p:sp>
        <p:nvSpPr>
          <p:cNvPr id="85" name="Google Shape;85;p15"/>
          <p:cNvSpPr txBox="1"/>
          <p:nvPr>
            <p:ph idx="1" type="body"/>
          </p:nvPr>
        </p:nvSpPr>
        <p:spPr>
          <a:xfrm>
            <a:off x="575450" y="200882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8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300">
                <a:solidFill>
                  <a:srgbClr val="000000"/>
                </a:solidFill>
                <a:latin typeface="Arial"/>
                <a:ea typeface="Arial"/>
                <a:cs typeface="Arial"/>
                <a:sym typeface="Arial"/>
              </a:rPr>
              <a:t>In Term 2, students explore positive </a:t>
            </a:r>
            <a:r>
              <a:rPr lang="en" sz="1300">
                <a:solidFill>
                  <a:srgbClr val="000000"/>
                </a:solidFill>
                <a:latin typeface="Arial"/>
                <a:ea typeface="Arial"/>
                <a:cs typeface="Arial"/>
                <a:sym typeface="Arial"/>
              </a:rPr>
              <a:t>psychology</a:t>
            </a:r>
            <a:r>
              <a:rPr lang="en" sz="1300">
                <a:solidFill>
                  <a:srgbClr val="000000"/>
                </a:solidFill>
                <a:latin typeface="Arial"/>
                <a:ea typeface="Arial"/>
                <a:cs typeface="Arial"/>
                <a:sym typeface="Arial"/>
              </a:rPr>
              <a:t> interventions that can be used to improve one’s sense of optimism. Students also look at the connection between our thought processes and our bodies.</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Topics covered:                          Positivity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                                                 Self Control</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Mind Body Connections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a:p>
        </p:txBody>
      </p:sp>
      <p:pic>
        <p:nvPicPr>
          <p:cNvPr id="86" name="Google Shape;86;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7" name="Google Shape;87;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8" name="Google Shape;88;p15"/>
          <p:cNvPicPr preferRelativeResize="0"/>
          <p:nvPr/>
        </p:nvPicPr>
        <p:blipFill>
          <a:blip r:embed="rId5">
            <a:alphaModFix/>
          </a:blip>
          <a:stretch>
            <a:fillRect/>
          </a:stretch>
        </p:blipFill>
        <p:spPr>
          <a:xfrm>
            <a:off x="5162925" y="2808725"/>
            <a:ext cx="2759852" cy="211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3 Oak Program - Connections Program</a:t>
            </a:r>
            <a:endParaRPr/>
          </a:p>
        </p:txBody>
      </p:sp>
      <p:sp>
        <p:nvSpPr>
          <p:cNvPr id="94" name="Google Shape;94;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rPr>
              <a:t>In Term 3 students undertake the Year 12 Connection Program, in which they explore various topics and listen to presenters speak on a variety of issues affecting them in their final year.</a:t>
            </a:r>
            <a:endParaRPr sz="1500">
              <a:solidFill>
                <a:srgbClr val="000000"/>
              </a:solidFill>
            </a:endParaRPr>
          </a:p>
          <a:p>
            <a:pPr indent="0" lvl="0" marL="0" rtl="0" algn="l">
              <a:spcBef>
                <a:spcPts val="1600"/>
              </a:spcBef>
              <a:spcAft>
                <a:spcPts val="0"/>
              </a:spcAft>
              <a:buNone/>
            </a:pPr>
            <a:r>
              <a:rPr lang="en" sz="1400">
                <a:solidFill>
                  <a:srgbClr val="000000"/>
                </a:solidFill>
              </a:rPr>
              <a:t>Topics covered (to name but a few): Growth Mindset; How to Study Smarter not Harder; Mindfulness Techniques; How To Succeed; Finding your calm.</a:t>
            </a:r>
            <a:endParaRPr sz="1400">
              <a:solidFill>
                <a:srgbClr val="000000"/>
              </a:solidFill>
            </a:endParaRPr>
          </a:p>
          <a:p>
            <a:pPr indent="0" lvl="0" marL="0" rtl="0" algn="l">
              <a:spcBef>
                <a:spcPts val="1600"/>
              </a:spcBef>
              <a:spcAft>
                <a:spcPts val="1600"/>
              </a:spcAft>
              <a:buNone/>
            </a:pPr>
            <a:r>
              <a:t/>
            </a:r>
            <a:endParaRPr sz="1400">
              <a:solidFill>
                <a:srgbClr val="000000"/>
              </a:solidFill>
            </a:endParaRPr>
          </a:p>
        </p:txBody>
      </p:sp>
      <p:pic>
        <p:nvPicPr>
          <p:cNvPr id="95" name="Google Shape;95;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6" name="Google Shape;96;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7" name="Google Shape;97;p16"/>
          <p:cNvPicPr preferRelativeResize="0"/>
          <p:nvPr/>
        </p:nvPicPr>
        <p:blipFill>
          <a:blip r:embed="rId5">
            <a:alphaModFix/>
          </a:blip>
          <a:stretch>
            <a:fillRect/>
          </a:stretch>
        </p:blipFill>
        <p:spPr>
          <a:xfrm>
            <a:off x="4934825" y="2932850"/>
            <a:ext cx="2221026" cy="221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4 Oak Program - The Final Stretch</a:t>
            </a:r>
            <a:endParaRPr/>
          </a:p>
        </p:txBody>
      </p:sp>
      <p:sp>
        <p:nvSpPr>
          <p:cNvPr id="103" name="Google Shape;103;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latin typeface="Arial"/>
                <a:ea typeface="Arial"/>
                <a:cs typeface="Arial"/>
                <a:sym typeface="Arial"/>
              </a:rPr>
              <a:t>This Term, students look at what academic and wellbeing strategies can be used to help them in their final leg of schooling. Students also undertake their final Elevate Study Skills session - “The Finishing Line” - in which the focus is finishing course work, exam preparation and self-care.</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a:p>
        </p:txBody>
      </p:sp>
      <p:pic>
        <p:nvPicPr>
          <p:cNvPr id="104" name="Google Shape;104;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5" name="Google Shape;105;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06" name="Google Shape;106;p17"/>
          <p:cNvPicPr preferRelativeResize="0"/>
          <p:nvPr/>
        </p:nvPicPr>
        <p:blipFill>
          <a:blip r:embed="rId5">
            <a:alphaModFix/>
          </a:blip>
          <a:stretch>
            <a:fillRect/>
          </a:stretch>
        </p:blipFill>
        <p:spPr>
          <a:xfrm>
            <a:off x="986050" y="3000725"/>
            <a:ext cx="2492024" cy="1796474"/>
          </a:xfrm>
          <a:prstGeom prst="rect">
            <a:avLst/>
          </a:prstGeom>
          <a:noFill/>
          <a:ln>
            <a:noFill/>
          </a:ln>
        </p:spPr>
      </p:pic>
      <p:pic>
        <p:nvPicPr>
          <p:cNvPr id="107" name="Google Shape;107;p17"/>
          <p:cNvPicPr preferRelativeResize="0"/>
          <p:nvPr/>
        </p:nvPicPr>
        <p:blipFill>
          <a:blip r:embed="rId6">
            <a:alphaModFix/>
          </a:blip>
          <a:stretch>
            <a:fillRect/>
          </a:stretch>
        </p:blipFill>
        <p:spPr>
          <a:xfrm>
            <a:off x="5749500" y="2647525"/>
            <a:ext cx="2240525" cy="224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433975" y="461975"/>
            <a:ext cx="8259900" cy="104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the end of the Year 12 Oak Program - our hopes for our students.</a:t>
            </a:r>
            <a:endParaRPr/>
          </a:p>
        </p:txBody>
      </p:sp>
      <p:sp>
        <p:nvSpPr>
          <p:cNvPr id="113" name="Google Shape;113;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We hope that our Year 12 students now have a range of personal wellbeing strategies to help them engage in life-long self-care practices, and to equip them with the ability to truly know and appreciate their own strengths. We hope that the emphasis on kindness and compassion, to self and others, is a message that our students carry with them through life.</a:t>
            </a:r>
            <a:endParaRPr sz="1600"/>
          </a:p>
        </p:txBody>
      </p:sp>
      <p:pic>
        <p:nvPicPr>
          <p:cNvPr id="114" name="Google Shape;114;p18"/>
          <p:cNvPicPr preferRelativeResize="0"/>
          <p:nvPr/>
        </p:nvPicPr>
        <p:blipFill>
          <a:blip r:embed="rId3">
            <a:alphaModFix/>
          </a:blip>
          <a:stretch>
            <a:fillRect/>
          </a:stretch>
        </p:blipFill>
        <p:spPr>
          <a:xfrm>
            <a:off x="3567829" y="3093950"/>
            <a:ext cx="3475200" cy="197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