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  <p:embeddedFont>
      <p:font typeface="Work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WorkSans-regular.fntdata"/><Relationship Id="rId11" Type="http://schemas.openxmlformats.org/officeDocument/2006/relationships/slide" Target="slides/slide6.xml"/><Relationship Id="rId22" Type="http://schemas.openxmlformats.org/officeDocument/2006/relationships/font" Target="fonts/WorkSans-italic.fntdata"/><Relationship Id="rId10" Type="http://schemas.openxmlformats.org/officeDocument/2006/relationships/slide" Target="slides/slide5.xml"/><Relationship Id="rId21" Type="http://schemas.openxmlformats.org/officeDocument/2006/relationships/font" Target="fonts/WorkSans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WorkSa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8c7ca7ab31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8c7ca7ab31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a261ae391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a261ae391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c9e43e584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c9e43e584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a261ae391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a261ae391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c9e43e58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c9e43e58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a261ae391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a261ae391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8c9e43e584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8c9e43e584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c7ca7ab3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c7ca7ab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c9e43e584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c9e43e584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smansell@mcararat.catholic.edu.au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210825"/>
            <a:ext cx="8222100" cy="154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10 ENGLISH &amp; ELECTIVES  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097"/>
            <a:ext cx="8222100" cy="194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ENGLISH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ELECTIVES: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CINEMA STUDIES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CREATIVE WRITING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LITERATURE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5"/>
            <a:ext cx="15716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6875" y="134505"/>
            <a:ext cx="1400175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</a:t>
            </a:r>
            <a:r>
              <a:rPr lang="en"/>
              <a:t>10 English &amp; English Electives  </a:t>
            </a:r>
            <a:endParaRPr/>
          </a:p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more information please contact: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Mrs Stephanie Mansell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Head of English and Languages                        </a:t>
            </a:r>
            <a:r>
              <a:rPr lang="en" u="sng">
                <a:solidFill>
                  <a:schemeClr val="hlink"/>
                </a:solidFill>
                <a:hlinkClick r:id="rId3"/>
              </a:rPr>
              <a:t>smansell@mcararat.catholic.edu.au</a:t>
            </a:r>
            <a:r>
              <a:rPr lang="en"/>
              <a:t>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can also direct questions to  Ms Wirper          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4" name="Google Shape;14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10: English</a:t>
            </a:r>
            <a:endParaRPr/>
          </a:p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471900" y="1747325"/>
            <a:ext cx="8222100" cy="325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Year 10 English is a core subject. All students study Year 10 English 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 Reading and viewing, writing and listening and speaking skills are the foundations for senior English and literacy pathways.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Students consolidate their analytical and comparative skills along with their critical thinking skills and </a:t>
            </a:r>
            <a:r>
              <a:rPr lang="en" sz="1600"/>
              <a:t>inferential</a:t>
            </a:r>
            <a:r>
              <a:rPr lang="en" sz="1600"/>
              <a:t> skills.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Students develop their own interpretations of texts and </a:t>
            </a:r>
            <a:r>
              <a:rPr lang="en" sz="1600"/>
              <a:t>articulate</a:t>
            </a:r>
            <a:r>
              <a:rPr lang="en" sz="1600"/>
              <a:t> these through written or </a:t>
            </a:r>
            <a:r>
              <a:rPr lang="en" sz="1600"/>
              <a:t>analytical</a:t>
            </a:r>
            <a:r>
              <a:rPr lang="en" sz="1600"/>
              <a:t>, creative and comparative responses. There is an increased focus on understanding argument in media texts and how language is used to persuade.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Speaking and listening skills are practiced through formal and informal activities.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10: English Electives</a:t>
            </a:r>
            <a:endParaRPr/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471900" y="1747325"/>
            <a:ext cx="8222100" cy="325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Year 10 English Electives: </a:t>
            </a:r>
            <a:endParaRPr sz="16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Cinema Studies 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Creative Writing 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Literature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Electives are taken in addition to the core English class.</a:t>
            </a:r>
            <a:endParaRPr sz="16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Electives run for one semester each.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There are no </a:t>
            </a:r>
            <a:r>
              <a:rPr lang="en" sz="1600"/>
              <a:t>prerequisites</a:t>
            </a:r>
            <a:r>
              <a:rPr lang="en" sz="1600"/>
              <a:t> for the electives.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10 English Elective: Cinema Studies  </a:t>
            </a:r>
            <a:endParaRPr/>
          </a:p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focus is on developing critical responses to film. Students learn to identify different cinematic techniques from different film genres and time periods.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They analyse  camera techniques, lighting, costume, setting and consider how these create meaning.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will write film reviews, personal responses and analytical essays.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80675" y="3963925"/>
            <a:ext cx="2096025" cy="98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10 English Elective: Cinema Studies  </a:t>
            </a:r>
            <a:endParaRPr/>
          </a:p>
        </p:txBody>
      </p:sp>
      <p:sp>
        <p:nvSpPr>
          <p:cNvPr id="101" name="Google Shape;101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students have said about Cinema Studies: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i="1" lang="en"/>
              <a:t>‘I liked that we got to watch lots of movies and the work was not too hard.’</a:t>
            </a:r>
            <a:endParaRPr i="1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/>
              <a:t>‘It was really engaging and the content was flexible.’ </a:t>
            </a:r>
            <a:endParaRPr i="1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10 English Elective: Creative  Writing  </a:t>
            </a:r>
            <a:endParaRPr/>
          </a:p>
        </p:txBody>
      </p:sp>
      <p:sp>
        <p:nvSpPr>
          <p:cNvPr id="109" name="Google Shape;109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are encouraged to hone their writing skills in the genre and style they are most comfortable with.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Short pieces of fiction are analysed.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is an emphasis on the process of writing, and the connection between form, audience and purpose.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Assessment is structured around sustained creative writing pieces and portfolios.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Google Shape;11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81150" y="4004096"/>
            <a:ext cx="2370950" cy="96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10 English Elective: Creative  Writing  </a:t>
            </a:r>
            <a:endParaRPr/>
          </a:p>
        </p:txBody>
      </p:sp>
      <p:sp>
        <p:nvSpPr>
          <p:cNvPr id="118" name="Google Shape;118;p1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students have said about Creative Writing: 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/>
              <a:t>“I enjoyed playing around with genre and producing a good piece of work.”</a:t>
            </a:r>
            <a:r>
              <a:rPr lang="en"/>
              <a:t> </a:t>
            </a:r>
            <a:endParaRPr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/>
              <a:t>“ The freedom it gave me to write and the teacher feedback to improve my work.” </a:t>
            </a:r>
            <a:endParaRPr i="1"/>
          </a:p>
        </p:txBody>
      </p:sp>
      <p:pic>
        <p:nvPicPr>
          <p:cNvPr id="119" name="Google Shape;11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10 English Elective: Literature </a:t>
            </a:r>
            <a:endParaRPr/>
          </a:p>
        </p:txBody>
      </p:sp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471900" y="1730900"/>
            <a:ext cx="8222100" cy="321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subject provides students with the opportunity to engage closely with a variety of texts including short stories, poetry and film.   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focus is on understanding the views of the author or film director.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respond to texts critically and creatively and work towards developing and expressing their personal opinions. 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 the course focuses on the structural features of film and writing it is helpful in preparing students for both VCE Literature and English. </a:t>
            </a:r>
            <a:endParaRPr/>
          </a:p>
        </p:txBody>
      </p:sp>
      <p:pic>
        <p:nvPicPr>
          <p:cNvPr id="127" name="Google Shape;12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142738" y="3010084"/>
            <a:ext cx="842600" cy="8615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10 English Elective: Literature </a:t>
            </a:r>
            <a:endParaRPr/>
          </a:p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students have said about Literature: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i="1" lang="en"/>
              <a:t>“ We studied lots of different texts and medias, but the film study was by far my favourite.” </a:t>
            </a:r>
            <a:endParaRPr i="1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>
                <a:solidFill>
                  <a:srgbClr val="666666"/>
                </a:solidFill>
                <a:latin typeface="Work Sans"/>
                <a:ea typeface="Work Sans"/>
                <a:cs typeface="Work Sans"/>
                <a:sym typeface="Work Sans"/>
              </a:rPr>
              <a:t>“I am looking forward to broadening my understanding of the world of literature. We’ll have new texts and new films to study which I always find exciting.”</a:t>
            </a:r>
            <a:endParaRPr i="1" sz="1200">
              <a:solidFill>
                <a:srgbClr val="666666"/>
              </a:solidFill>
            </a:endParaRPr>
          </a:p>
        </p:txBody>
      </p:sp>
      <p:pic>
        <p:nvPicPr>
          <p:cNvPr id="136" name="Google Shape;13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